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89" r:id="rId3"/>
    <p:sldId id="276" r:id="rId4"/>
    <p:sldId id="290" r:id="rId5"/>
    <p:sldId id="278" r:id="rId6"/>
    <p:sldId id="279" r:id="rId7"/>
    <p:sldId id="291" r:id="rId8"/>
    <p:sldId id="281" r:id="rId9"/>
    <p:sldId id="292" r:id="rId10"/>
    <p:sldId id="283" r:id="rId11"/>
    <p:sldId id="293" r:id="rId12"/>
    <p:sldId id="285" r:id="rId13"/>
    <p:sldId id="295" r:id="rId14"/>
    <p:sldId id="264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730"/>
    <a:srgbClr val="DC2543"/>
    <a:srgbClr val="87C488"/>
    <a:srgbClr val="00386C"/>
    <a:srgbClr val="4472C4"/>
    <a:srgbClr val="284651"/>
    <a:srgbClr val="193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2068-57D8-4150-8E46-FB83B551E207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1CADB-0325-4D76-8550-67631784F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3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hangepondonweb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hyperlink" Target="https://plus.google.com/+ChangepondTechnologiesLtd" TargetMode="External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changepond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hyperlink" Target="https://www.linkedin.com/company/changepond" TargetMode="External"/><Relationship Id="rId4" Type="http://schemas.openxmlformats.org/officeDocument/2006/relationships/hyperlink" Target="https://www.facebook.com/pages/Changepond-Technologies-priavate-limited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1 with line">
    <p:bg>
      <p:bgPr>
        <a:solidFill>
          <a:srgbClr val="E6E7E7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FAC8011-AC8D-4965-9AE4-CC9CC7DF0C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12192000" cy="5689600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12192000" cy="5689600"/>
          </a:xfrm>
          <a:prstGeom prst="rect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D3B4BE4-EB5E-4649-AE17-036C376A9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336"/>
            <a:ext cx="3303333" cy="3630642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230277" y="3941988"/>
            <a:ext cx="6389561" cy="1203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lang="en-US" sz="4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278" y="5272112"/>
            <a:ext cx="6389560" cy="27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xmlns="" id="{E3972702-DB1A-49C3-A65A-5447DDF42DFA}"/>
              </a:ext>
            </a:extLst>
          </p:cNvPr>
          <p:cNvSpPr/>
          <p:nvPr/>
        </p:nvSpPr>
        <p:spPr>
          <a:xfrm>
            <a:off x="4993534" y="6512300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9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2024 Changepond Technologies</a:t>
            </a:r>
            <a:r>
              <a:rPr lang="en-US" sz="900" baseline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306F22-8020-4039-A17E-26A8ED5E14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4" y="467518"/>
            <a:ext cx="2515304" cy="189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08443D0-461A-859C-A27F-375409261A7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65" y="556905"/>
            <a:ext cx="2520000" cy="25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511B429-9F76-DDF5-F5FB-2950DFF6C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99" y="3123252"/>
            <a:ext cx="2520000" cy="25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33ADD62-001B-F566-246F-B4D840F169A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05" y="556904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 1 with line">
    <p:bg>
      <p:bgPr>
        <a:solidFill>
          <a:srgbClr val="E6E7E7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FAC8011-AC8D-4965-9AE4-CC9CC7DF0C8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12192000" cy="5689600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12192000" cy="568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D3B4BE4-EB5E-4649-AE17-036C376A925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336"/>
            <a:ext cx="3303333" cy="3630642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230277" y="3941988"/>
            <a:ext cx="6389561" cy="1203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lang="en-US" sz="48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0278" y="5272112"/>
            <a:ext cx="6389560" cy="27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xmlns="" id="{E3972702-DB1A-49C3-A65A-5447DDF42DFA}"/>
              </a:ext>
            </a:extLst>
          </p:cNvPr>
          <p:cNvSpPr/>
          <p:nvPr/>
        </p:nvSpPr>
        <p:spPr>
          <a:xfrm>
            <a:off x="4993534" y="6512300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9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2024 Changepond Technologies</a:t>
            </a:r>
            <a:r>
              <a:rPr lang="en-US" sz="900" baseline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306F22-8020-4039-A17E-26A8ED5E14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4" y="467518"/>
            <a:ext cx="2515304" cy="1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1007" y="227197"/>
            <a:ext cx="1605381" cy="1419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9433" y="106016"/>
            <a:ext cx="11882511" cy="1325563"/>
          </a:xfr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9DA6AC82-56F4-42E8-9A63-106E229B350E}"/>
              </a:ext>
            </a:extLst>
          </p:cNvPr>
          <p:cNvSpPr/>
          <p:nvPr/>
        </p:nvSpPr>
        <p:spPr>
          <a:xfrm>
            <a:off x="4851040" y="6536774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900" dirty="0">
                <a:solidFill>
                  <a:srgbClr val="E7E6E6">
                    <a:lumMod val="50000"/>
                  </a:srgbClr>
                </a:solidFill>
                <a:cs typeface="Arial" panose="020B0604020202020204" pitchFamily="34" charset="0"/>
              </a:rPr>
              <a:t>© 2024 Changepond Technologies . All rights reserved.</a:t>
            </a: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/>
        </p:nvSpPr>
        <p:spPr>
          <a:xfrm>
            <a:off x="11707069" y="6555758"/>
            <a:ext cx="3193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9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9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069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xmlns="" id="{02699B51-FA02-4FDF-AE74-A1E10D8E54F8}"/>
              </a:ext>
            </a:extLst>
          </p:cNvPr>
          <p:cNvSpPr/>
          <p:nvPr/>
        </p:nvSpPr>
        <p:spPr>
          <a:xfrm>
            <a:off x="0" y="-19050"/>
            <a:ext cx="6896100" cy="6877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600" extrusionOk="0">
                <a:moveTo>
                  <a:pt x="19674" y="13863"/>
                </a:moveTo>
                <a:cubicBezTo>
                  <a:pt x="18894" y="13386"/>
                  <a:pt x="17938" y="13367"/>
                  <a:pt x="17095" y="13671"/>
                </a:cubicBezTo>
                <a:cubicBezTo>
                  <a:pt x="16251" y="13974"/>
                  <a:pt x="15509" y="14575"/>
                  <a:pt x="14872" y="15276"/>
                </a:cubicBezTo>
                <a:cubicBezTo>
                  <a:pt x="14503" y="15683"/>
                  <a:pt x="14156" y="16133"/>
                  <a:pt x="13706" y="16415"/>
                </a:cubicBezTo>
                <a:cubicBezTo>
                  <a:pt x="13094" y="16798"/>
                  <a:pt x="12319" y="16821"/>
                  <a:pt x="11691" y="16473"/>
                </a:cubicBezTo>
                <a:cubicBezTo>
                  <a:pt x="11064" y="16125"/>
                  <a:pt x="10600" y="15416"/>
                  <a:pt x="10485" y="14631"/>
                </a:cubicBezTo>
                <a:cubicBezTo>
                  <a:pt x="10374" y="13866"/>
                  <a:pt x="10578" y="13092"/>
                  <a:pt x="10637" y="12320"/>
                </a:cubicBezTo>
                <a:cubicBezTo>
                  <a:pt x="10818" y="9919"/>
                  <a:pt x="9595" y="7669"/>
                  <a:pt x="8173" y="5887"/>
                </a:cubicBezTo>
                <a:cubicBezTo>
                  <a:pt x="5976" y="3132"/>
                  <a:pt x="3144" y="990"/>
                  <a:pt x="0" y="0"/>
                </a:cubicBezTo>
                <a:lnTo>
                  <a:pt x="0" y="21600"/>
                </a:lnTo>
                <a:lnTo>
                  <a:pt x="20743" y="21600"/>
                </a:lnTo>
                <a:cubicBezTo>
                  <a:pt x="20952" y="21249"/>
                  <a:pt x="21129" y="20876"/>
                  <a:pt x="21262" y="20473"/>
                </a:cubicBezTo>
                <a:cubicBezTo>
                  <a:pt x="21541" y="19624"/>
                  <a:pt x="21600" y="18697"/>
                  <a:pt x="21537" y="17793"/>
                </a:cubicBezTo>
                <a:cubicBezTo>
                  <a:pt x="21430" y="16243"/>
                  <a:pt x="20874" y="14598"/>
                  <a:pt x="19674" y="13863"/>
                </a:cubicBezTo>
                <a:close/>
              </a:path>
            </a:pathLst>
          </a:custGeom>
          <a:gradFill flip="none" rotWithShape="1">
            <a:gsLst>
              <a:gs pos="0">
                <a:srgbClr val="34068F">
                  <a:shade val="30000"/>
                  <a:satMod val="115000"/>
                </a:srgbClr>
              </a:gs>
              <a:gs pos="50000">
                <a:srgbClr val="34068F">
                  <a:shade val="67500"/>
                  <a:satMod val="115000"/>
                </a:srgbClr>
              </a:gs>
              <a:gs pos="100000">
                <a:srgbClr val="34068F">
                  <a:shade val="100000"/>
                  <a:satMod val="115000"/>
                </a:srgbClr>
              </a:gs>
            </a:gsLst>
            <a:lin ang="0" scaled="1"/>
            <a:tileRect/>
          </a:gradFill>
          <a:ln w="12700">
            <a:miter lim="400000"/>
          </a:ln>
          <a:effectLst/>
        </p:spPr>
        <p:txBody>
          <a:bodyPr lIns="38100" tIns="38100" rIns="38100" bIns="38100" anchor="ctr"/>
          <a:lstStyle/>
          <a:p>
            <a:pPr>
              <a:defRPr/>
            </a:pPr>
            <a:endParaRPr sz="3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44001"/>
          <a:stretch>
            <a:fillRect/>
          </a:stretch>
        </p:blipFill>
        <p:spPr>
          <a:xfrm>
            <a:off x="274422" y="3367893"/>
            <a:ext cx="2647386" cy="2044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4422" y="6468675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</a:rPr>
              <a:t>Copyright </a:t>
            </a:r>
            <a:r>
              <a:rPr lang="en-US" sz="1200" dirty="0">
                <a:solidFill>
                  <a:prstClr val="white"/>
                </a:solidFill>
                <a:cs typeface="Arial" panose="020B0604020202020204" pitchFamily="34" charset="0"/>
              </a:rPr>
              <a:t>© 2024 Changepond. All rights reserved.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5" name="Picture 4" descr="C:\Users\sanjeevkumar.s\Desktop\images\2\Asset 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373314" y="221264"/>
            <a:ext cx="9856786" cy="4261616"/>
          </a:xfrm>
          <a:prstGeom prst="rect">
            <a:avLst/>
          </a:prstGeom>
          <a:noFill/>
        </p:spPr>
      </p:pic>
      <p:pic>
        <p:nvPicPr>
          <p:cNvPr id="6" name="Picture 10" descr="C:\Users\sanjeevkumar.s\Desktop\Extra work ML\ML\3\Predictive analytics\facebook-logo-button.png">
            <a:hlinkClick r:id="rId4" tooltip="Facebook-Changepond"/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183" y="3737228"/>
            <a:ext cx="365760" cy="365760"/>
          </a:xfrm>
          <a:prstGeom prst="rect">
            <a:avLst/>
          </a:prstGeom>
          <a:noFill/>
        </p:spPr>
      </p:pic>
      <p:pic>
        <p:nvPicPr>
          <p:cNvPr id="7" name="Picture 12" descr="C:\Users\sanjeevkumar.s\Desktop\Extra work ML\ML\3\Predictive analytics\youtube-symbol.png">
            <a:hlinkClick r:id="rId6" tooltip="Youtube-Changepond"/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728" y="3737228"/>
            <a:ext cx="365760" cy="365760"/>
          </a:xfrm>
          <a:prstGeom prst="rect">
            <a:avLst/>
          </a:prstGeom>
          <a:noFill/>
        </p:spPr>
      </p:pic>
      <p:pic>
        <p:nvPicPr>
          <p:cNvPr id="8" name="Picture 13" descr="C:\Users\sanjeevkumar.s\Desktop\Extra work ML\ML\3\Predictive analytics\twitter-logo-button.png">
            <a:hlinkClick r:id="rId8" tooltip="Twitter-Changepond"/>
          </p:cNvPr>
          <p:cNvPicPr>
            <a:picLocks noChangeAspect="1" noChangeArrowheads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273" y="3737228"/>
            <a:ext cx="365760" cy="365760"/>
          </a:xfrm>
          <a:prstGeom prst="rect">
            <a:avLst/>
          </a:prstGeom>
          <a:noFill/>
        </p:spPr>
      </p:pic>
      <p:pic>
        <p:nvPicPr>
          <p:cNvPr id="9" name="Picture 14" descr="C:\Users\sanjeevkumar.s\Desktop\Extra work ML\ML\3\Predictive analytics\linkedin-button.png">
            <a:hlinkClick r:id="rId10" tooltip="Linkedin-Changepond"/>
          </p:cNvPr>
          <p:cNvPicPr>
            <a:picLocks noChangeAspect="1" noChangeArrowheads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1818" y="3737228"/>
            <a:ext cx="365760" cy="365760"/>
          </a:xfrm>
          <a:prstGeom prst="rect">
            <a:avLst/>
          </a:prstGeom>
          <a:noFill/>
        </p:spPr>
      </p:pic>
      <p:pic>
        <p:nvPicPr>
          <p:cNvPr id="10" name="Picture 3" descr="C:\Users\sanjeevkumar.s\Desktop\Extra work ML\ML\3\Predictive analytics\google-plus-social-logotype.pn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8364" y="3737228"/>
            <a:ext cx="365760" cy="365760"/>
          </a:xfrm>
          <a:prstGeom prst="rect">
            <a:avLst/>
          </a:prstGeom>
          <a:noFill/>
        </p:spPr>
      </p:pic>
      <p:pic>
        <p:nvPicPr>
          <p:cNvPr id="11" name="Picture 2" descr="C:\Users\sanjeevkumar.s\Desktop\Sd\sd2\ep.png"/>
          <p:cNvPicPr>
            <a:picLocks noChangeAspect="1" noChangeArrowheads="1"/>
          </p:cNvPicPr>
          <p:nvPr/>
        </p:nvPicPr>
        <p:blipFill>
          <a:blip r:embed="rId14" cstate="email">
            <a:lum bright="4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857" y="5929720"/>
            <a:ext cx="457200" cy="421640"/>
          </a:xfrm>
          <a:prstGeom prst="rect">
            <a:avLst/>
          </a:prstGeom>
          <a:noFill/>
        </p:spPr>
      </p:pic>
      <p:pic>
        <p:nvPicPr>
          <p:cNvPr id="13" name="Picture 3" descr="C:\Users\sanjeevkumar.s\Desktop\Sd\sd2\financial-icon.png"/>
          <p:cNvPicPr>
            <a:picLocks noChangeAspect="1" noChangeArrowheads="1"/>
          </p:cNvPicPr>
          <p:nvPr/>
        </p:nvPicPr>
        <p:blipFill>
          <a:blip r:embed="rId15" cstate="email">
            <a:lum bright="4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881" y="5911940"/>
            <a:ext cx="457200" cy="457200"/>
          </a:xfrm>
          <a:prstGeom prst="rect">
            <a:avLst/>
          </a:prstGeom>
          <a:noFill/>
        </p:spPr>
      </p:pic>
      <p:pic>
        <p:nvPicPr>
          <p:cNvPr id="14" name="Picture 4" descr="C:\Users\sanjeevkumar.s\Desktop\Sd\sd2\health-care.png"/>
          <p:cNvPicPr>
            <a:picLocks noChangeAspect="1" noChangeArrowheads="1"/>
          </p:cNvPicPr>
          <p:nvPr/>
        </p:nvPicPr>
        <p:blipFill>
          <a:blip r:embed="rId16" cstate="email">
            <a:lum bright="4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0905" y="5911940"/>
            <a:ext cx="457200" cy="457200"/>
          </a:xfrm>
          <a:prstGeom prst="rect">
            <a:avLst/>
          </a:prstGeom>
          <a:noFill/>
        </p:spPr>
      </p:pic>
      <p:pic>
        <p:nvPicPr>
          <p:cNvPr id="15" name="Picture 5" descr="C:\Users\sanjeevkumar.s\Desktop\Sd\sd2\manufUtil.png"/>
          <p:cNvPicPr>
            <a:picLocks noChangeAspect="1" noChangeArrowheads="1"/>
          </p:cNvPicPr>
          <p:nvPr/>
        </p:nvPicPr>
        <p:blipFill>
          <a:blip r:embed="rId17" cstate="email">
            <a:lum bright="4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3929" y="5911940"/>
            <a:ext cx="457200" cy="457200"/>
          </a:xfrm>
          <a:prstGeom prst="rect">
            <a:avLst/>
          </a:prstGeom>
          <a:noFill/>
        </p:spPr>
      </p:pic>
      <p:pic>
        <p:nvPicPr>
          <p:cNvPr id="16" name="Picture 2" descr="Image result for scm icon"/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lum bright="-21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6954" y="5911940"/>
            <a:ext cx="457200" cy="4572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234226" y="6449996"/>
            <a:ext cx="478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2060"/>
                </a:solidFill>
              </a:rPr>
              <a:t>Experience Trust &amp; Lasting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61811" y="2422359"/>
            <a:ext cx="3478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i="1" dirty="0">
                <a:solidFill>
                  <a:srgbClr val="00206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948622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489" y="0"/>
            <a:ext cx="1159177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488" y="1544271"/>
            <a:ext cx="11591779" cy="478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91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2" r:id="rId2"/>
    <p:sldLayoutId id="2147483750" r:id="rId3"/>
    <p:sldLayoutId id="2147483751" r:id="rId4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23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MDU Consolidated Casestudy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3" y="653721"/>
            <a:ext cx="6059199" cy="3287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24" y="3046593"/>
            <a:ext cx="6759064" cy="3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470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50947E4-E43A-8DB3-33B1-5C1BCEF1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2F46673-F7B3-0BEC-939C-2B008386FAA5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D9D241-6EED-FCA6-0251-EA8F43722866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42734CC-1E96-4EE8-BDEA-EE7BCF4A519C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77B475-033A-FAEE-D3FA-89FFB09FE5EF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xmlns="" id="{5DFFD6F0-4EA2-A60F-48B8-D15CF61EDD61}"/>
              </a:ext>
            </a:extLst>
          </p:cNvPr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4D13D1B0-A63C-CD1C-E7E3-8EB4715D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>
              <a:extLst>
                <a:ext uri="{FF2B5EF4-FFF2-40B4-BE49-F238E27FC236}">
                  <a16:creationId xmlns:a16="http://schemas.microsoft.com/office/drawing/2014/main" xmlns="" id="{DD70D170-8DFF-1FF3-6F00-1155303B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xmlns="" id="{69C81E37-B8D7-0D1B-5106-0EF7261D61DF}"/>
              </a:ext>
            </a:extLst>
          </p:cNvPr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67CBBE38-A5DF-9E5B-1AC7-E0F74FDE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>
              <a:extLst>
                <a:ext uri="{FF2B5EF4-FFF2-40B4-BE49-F238E27FC236}">
                  <a16:creationId xmlns:a16="http://schemas.microsoft.com/office/drawing/2014/main" xmlns="" id="{CBD47DDA-19F8-E101-8B91-0CCF9104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374CD965-A8E6-A24A-D6B9-647F6F551F7A}"/>
              </a:ext>
            </a:extLst>
          </p:cNvPr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16EABED-0B70-45C4-C926-A4C615A244BA}"/>
              </a:ext>
            </a:extLst>
          </p:cNvPr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xmlns="" id="{1866870B-6926-EA1C-A43F-B2B920CC1E61}"/>
                </a:ext>
              </a:extLst>
            </p:cNvPr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2526945-F1FA-804D-1D50-0164E7A4CE28}"/>
                </a:ext>
              </a:extLst>
            </p:cNvPr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xmlns="" id="{BC88F0D1-1C73-01EE-491B-5576277707CA}"/>
              </a:ext>
            </a:extLst>
          </p:cNvPr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xmlns="" id="{2DD8CD3B-8F4F-592E-D4B2-05B265A87B88}"/>
              </a:ext>
            </a:extLst>
          </p:cNvPr>
          <p:cNvSpPr/>
          <p:nvPr/>
        </p:nvSpPr>
        <p:spPr>
          <a:xfrm flipH="1">
            <a:off x="10176610" y="590340"/>
            <a:ext cx="2052000" cy="51121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My Membership</a:t>
            </a:r>
          </a:p>
        </p:txBody>
      </p:sp>
      <p:pic>
        <p:nvPicPr>
          <p:cNvPr id="20" name="Picture 2" descr="https://upload.wikimedia.org/wikipedia/en/d/df/MDU_Horizontal_Logo_Colour_RGB.png">
            <a:extLst>
              <a:ext uri="{FF2B5EF4-FFF2-40B4-BE49-F238E27FC236}">
                <a16:creationId xmlns:a16="http://schemas.microsoft.com/office/drawing/2014/main" xmlns="" id="{7829C58C-8292-F4D9-F3E0-1B6059EE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>
            <a:extLst>
              <a:ext uri="{FF2B5EF4-FFF2-40B4-BE49-F238E27FC236}">
                <a16:creationId xmlns:a16="http://schemas.microsoft.com/office/drawing/2014/main" xmlns="" id="{A84657D7-6D0F-18B2-672C-FF679A20C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2" name="Picture 5" descr="D:\Raghu-work\Images\Tools Logo\microsoft-net-logo.png">
            <a:extLst>
              <a:ext uri="{FF2B5EF4-FFF2-40B4-BE49-F238E27FC236}">
                <a16:creationId xmlns:a16="http://schemas.microsoft.com/office/drawing/2014/main" xmlns="" id="{5A573D3E-D1F8-DD94-861D-CECD019A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1092054" y="2771471"/>
            <a:ext cx="652148" cy="623888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17AD238F-E39B-81F8-650D-AC9E09B2DD38}"/>
              </a:ext>
            </a:extLst>
          </p:cNvPr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0525429-2E0B-052A-C983-039B1CEB5968}"/>
              </a:ext>
            </a:extLst>
          </p:cNvPr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961A17A-20A1-7E52-F226-484F3F1F82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5" t="33993" r="5151" b="32253"/>
          <a:stretch/>
        </p:blipFill>
        <p:spPr>
          <a:xfrm>
            <a:off x="9813065" y="2107306"/>
            <a:ext cx="2097692" cy="413990"/>
          </a:xfrm>
          <a:prstGeom prst="rect">
            <a:avLst/>
          </a:prstGeom>
        </p:spPr>
      </p:pic>
      <p:grpSp>
        <p:nvGrpSpPr>
          <p:cNvPr id="26" name="Group 55">
            <a:extLst>
              <a:ext uri="{FF2B5EF4-FFF2-40B4-BE49-F238E27FC236}">
                <a16:creationId xmlns:a16="http://schemas.microsoft.com/office/drawing/2014/main" xmlns="" id="{10D56509-88CD-492F-F274-95CDE5849267}"/>
              </a:ext>
            </a:extLst>
          </p:cNvPr>
          <p:cNvGrpSpPr/>
          <p:nvPr/>
        </p:nvGrpSpPr>
        <p:grpSpPr>
          <a:xfrm>
            <a:off x="4216401" y="5883193"/>
            <a:ext cx="2560320" cy="966085"/>
            <a:chOff x="2506767" y="5869331"/>
            <a:chExt cx="2560320" cy="966085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xmlns="" id="{6D07DECD-4F4F-8392-0C4D-CA449531DAB8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603D4BC-88F4-4517-753E-2590FC19A755}"/>
                </a:ext>
              </a:extLst>
            </p:cNvPr>
            <p:cNvSpPr/>
            <p:nvPr/>
          </p:nvSpPr>
          <p:spPr>
            <a:xfrm>
              <a:off x="2584455" y="5912086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Better member data leads to </a:t>
              </a:r>
              <a:r>
                <a:rPr lang="en-US" b="1" kern="0" dirty="0" smtClean="0">
                  <a:solidFill>
                    <a:prstClr val="white"/>
                  </a:solidFill>
                  <a:cs typeface="Segoe UI" pitchFamily="34" charset="0"/>
                </a:rPr>
                <a:t>support </a:t>
              </a: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and communication.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>
            <a:extLst>
              <a:ext uri="{FF2B5EF4-FFF2-40B4-BE49-F238E27FC236}">
                <a16:creationId xmlns:a16="http://schemas.microsoft.com/office/drawing/2014/main" xmlns="" id="{5D92E190-F7FF-915C-73CE-25B14D5E0570}"/>
              </a:ext>
            </a:extLst>
          </p:cNvPr>
          <p:cNvGrpSpPr/>
          <p:nvPr/>
        </p:nvGrpSpPr>
        <p:grpSpPr>
          <a:xfrm>
            <a:off x="6630121" y="5892235"/>
            <a:ext cx="2560320" cy="962526"/>
            <a:chOff x="2506767" y="5866092"/>
            <a:chExt cx="2560320" cy="96252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0E8C92F-B4AD-0048-12F9-A99A8A1F7FC5}"/>
                </a:ext>
              </a:extLst>
            </p:cNvPr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5971E7C4-ED7C-8616-BE1A-DEE63594E79C}"/>
                </a:ext>
              </a:extLst>
            </p:cNvPr>
            <p:cNvSpPr/>
            <p:nvPr/>
          </p:nvSpPr>
          <p:spPr>
            <a:xfrm>
              <a:off x="2568461" y="5995845"/>
              <a:ext cx="2404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Efficient personal profile management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>
            <a:extLst>
              <a:ext uri="{FF2B5EF4-FFF2-40B4-BE49-F238E27FC236}">
                <a16:creationId xmlns:a16="http://schemas.microsoft.com/office/drawing/2014/main" xmlns="" id="{459E73F3-CFC1-97E8-CF6A-EAACA9128FEB}"/>
              </a:ext>
            </a:extLst>
          </p:cNvPr>
          <p:cNvGrpSpPr/>
          <p:nvPr/>
        </p:nvGrpSpPr>
        <p:grpSpPr>
          <a:xfrm>
            <a:off x="9096759" y="5883193"/>
            <a:ext cx="2611273" cy="971568"/>
            <a:chOff x="2491463" y="5860289"/>
            <a:chExt cx="2611273" cy="971568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C3350C75-D4FA-8C2A-D6F5-61B059620DED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63BA94E-A3FF-6B07-39B0-4BFF4ECD89D1}"/>
                </a:ext>
              </a:extLst>
            </p:cNvPr>
            <p:cNvSpPr/>
            <p:nvPr/>
          </p:nvSpPr>
          <p:spPr>
            <a:xfrm>
              <a:off x="2491463" y="5860289"/>
              <a:ext cx="261127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More focus on </a:t>
              </a:r>
              <a:endPara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member support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and legal advice.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0189F04-847C-F680-20BE-31279221E8C6}"/>
              </a:ext>
            </a:extLst>
          </p:cNvPr>
          <p:cNvSpPr txBox="1"/>
          <p:nvPr/>
        </p:nvSpPr>
        <p:spPr>
          <a:xfrm>
            <a:off x="658640" y="1820040"/>
            <a:ext cx="37825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Updating member personal profiles manually takes a lot of </a:t>
            </a:r>
            <a:r>
              <a:rPr lang="en-US" sz="1400" kern="0" dirty="0" smtClean="0">
                <a:solidFill>
                  <a:prstClr val="black"/>
                </a:solidFill>
              </a:rPr>
              <a:t>time including payments</a:t>
            </a:r>
            <a:endParaRPr lang="en-US" sz="1400" kern="0" dirty="0">
              <a:solidFill>
                <a:prstClr val="black"/>
              </a:solidFill>
            </a:endParaRP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Delays and possible mistakes in member data make it hard to offer timely and effective support.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0CB6005-0DB9-F3E8-8D9A-9646A2FD5DA2}"/>
              </a:ext>
            </a:extLst>
          </p:cNvPr>
          <p:cNvSpPr txBox="1"/>
          <p:nvPr/>
        </p:nvSpPr>
        <p:spPr>
          <a:xfrm>
            <a:off x="4829702" y="1764444"/>
            <a:ext cx="38321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 created an independent online portal and added a "My Membership" function</a:t>
            </a: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Using My Membership portal, members can update their work details themselves and even they can pay their premium on their own.</a:t>
            </a:r>
            <a:endParaRPr lang="en-US" sz="1400" kern="0" dirty="0">
              <a:solidFill>
                <a:srgbClr val="E7E6E6">
                  <a:lumMod val="10000"/>
                </a:srgbClr>
              </a:solidFill>
              <a:ea typeface="Segoe UI" pitchFamily="34" charset="0"/>
              <a:cs typeface="Segoe UI" pitchFamily="34" charset="0"/>
            </a:endParaRP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For instantaneous modifications to member data, integration with the organization's membership database is required.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4AF5A3B2-3052-2D4C-8F80-688E83258D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8493" y="2619133"/>
            <a:ext cx="1069398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40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1" y="881339"/>
            <a:ext cx="9912094" cy="55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58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0B915-F828-314A-D21F-88CAA75B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5368F1D-4310-B23C-6327-0237F5F6DB89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B59077-2DDF-60BE-AF64-24A4F81E4241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A9106C-5B3F-E54F-2CB7-9CBE0C0310A5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7DC627-A06C-1E87-5757-D8862D81C605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xmlns="" id="{CF623C8A-E09E-E595-B5F1-B34BA8E6A778}"/>
              </a:ext>
            </a:extLst>
          </p:cNvPr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C3639197-E486-AF4B-4AAB-2DE8C3C7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>
              <a:extLst>
                <a:ext uri="{FF2B5EF4-FFF2-40B4-BE49-F238E27FC236}">
                  <a16:creationId xmlns:a16="http://schemas.microsoft.com/office/drawing/2014/main" xmlns="" id="{20356E6B-781B-96CD-C897-18A820DC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xmlns="" id="{3332D44C-1EFE-96D8-F207-871B0B29D4ED}"/>
              </a:ext>
            </a:extLst>
          </p:cNvPr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D4FCD20E-0B22-8D5F-0F6D-731B83B0E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>
              <a:extLst>
                <a:ext uri="{FF2B5EF4-FFF2-40B4-BE49-F238E27FC236}">
                  <a16:creationId xmlns:a16="http://schemas.microsoft.com/office/drawing/2014/main" xmlns="" id="{11280DAD-0C2D-0110-7F4B-6EAF4DCA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45861728-E493-3DC4-95EB-990F17DA2B1C}"/>
              </a:ext>
            </a:extLst>
          </p:cNvPr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F6D3647-D5F4-4042-E2EF-D349D6B8F982}"/>
              </a:ext>
            </a:extLst>
          </p:cNvPr>
          <p:cNvSpPr/>
          <p:nvPr/>
        </p:nvSpPr>
        <p:spPr>
          <a:xfrm>
            <a:off x="-184" y="5883193"/>
            <a:ext cx="12192000" cy="974807"/>
          </a:xfrm>
          <a:prstGeom prst="rect">
            <a:avLst/>
          </a:prstGeom>
          <a:solidFill>
            <a:srgbClr val="00B0F0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0FC7AB2-2539-4987-AAD0-9D0B7418B045}"/>
              </a:ext>
            </a:extLst>
          </p:cNvPr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xmlns="" id="{0C654D46-E878-0EA6-043E-186477422914}"/>
                </a:ext>
              </a:extLst>
            </p:cNvPr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7E77216-B142-851A-A075-C757FBEC0CE4}"/>
                </a:ext>
              </a:extLst>
            </p:cNvPr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xmlns="" id="{249E01CC-EF2A-2056-C1CE-B43239FC41B9}"/>
              </a:ext>
            </a:extLst>
          </p:cNvPr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xmlns="" id="{1EDF36EE-7737-56B7-9CA0-2B4210E9177A}"/>
              </a:ext>
            </a:extLst>
          </p:cNvPr>
          <p:cNvSpPr/>
          <p:nvPr/>
        </p:nvSpPr>
        <p:spPr>
          <a:xfrm flipH="1">
            <a:off x="10176610" y="590340"/>
            <a:ext cx="2052000" cy="51121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Sitecore Upgrade</a:t>
            </a:r>
          </a:p>
        </p:txBody>
      </p:sp>
      <p:pic>
        <p:nvPicPr>
          <p:cNvPr id="20" name="Picture 2" descr="https://upload.wikimedia.org/wikipedia/en/d/df/MDU_Horizontal_Logo_Colour_RGB.png">
            <a:extLst>
              <a:ext uri="{FF2B5EF4-FFF2-40B4-BE49-F238E27FC236}">
                <a16:creationId xmlns:a16="http://schemas.microsoft.com/office/drawing/2014/main" xmlns="" id="{2E5E033A-591D-B127-3D53-364D1AC5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>
            <a:extLst>
              <a:ext uri="{FF2B5EF4-FFF2-40B4-BE49-F238E27FC236}">
                <a16:creationId xmlns:a16="http://schemas.microsoft.com/office/drawing/2014/main" xmlns="" id="{5E8E41CB-DE08-B7B8-6AD9-A9D85CC07D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59E177E-49A1-2773-4E74-01BDEF54637B}"/>
              </a:ext>
            </a:extLst>
          </p:cNvPr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DD389D90-B671-8AEA-47E0-EFF2CC696197}"/>
              </a:ext>
            </a:extLst>
          </p:cNvPr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26" name="Group 55">
            <a:extLst>
              <a:ext uri="{FF2B5EF4-FFF2-40B4-BE49-F238E27FC236}">
                <a16:creationId xmlns:a16="http://schemas.microsoft.com/office/drawing/2014/main" xmlns="" id="{906244FB-1516-D4EC-BC6B-803AE784CC98}"/>
              </a:ext>
            </a:extLst>
          </p:cNvPr>
          <p:cNvGrpSpPr/>
          <p:nvPr/>
        </p:nvGrpSpPr>
        <p:grpSpPr>
          <a:xfrm>
            <a:off x="4216401" y="5883193"/>
            <a:ext cx="2560320" cy="962526"/>
            <a:chOff x="2506767" y="5869331"/>
            <a:chExt cx="2560320" cy="962526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xmlns="" id="{FED71247-CB9D-461F-0D62-ABA3FB0C433D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5CFF210-AF80-B002-4B60-A9DA3F223761}"/>
                </a:ext>
              </a:extLst>
            </p:cNvPr>
            <p:cNvSpPr/>
            <p:nvPr/>
          </p:nvSpPr>
          <p:spPr>
            <a:xfrm>
              <a:off x="2584455" y="5979321"/>
              <a:ext cx="2404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Simplified </a:t>
              </a:r>
              <a:r>
                <a:rPr lang="en-US" b="1" kern="0" dirty="0" smtClean="0">
                  <a:solidFill>
                    <a:prstClr val="white"/>
                  </a:solidFill>
                  <a:cs typeface="Segoe UI" pitchFamily="34" charset="0"/>
                </a:rPr>
                <a:t>Development 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>
            <a:extLst>
              <a:ext uri="{FF2B5EF4-FFF2-40B4-BE49-F238E27FC236}">
                <a16:creationId xmlns:a16="http://schemas.microsoft.com/office/drawing/2014/main" xmlns="" id="{D360FA1D-B3D5-5B8A-E1FB-4AB31673DA10}"/>
              </a:ext>
            </a:extLst>
          </p:cNvPr>
          <p:cNvGrpSpPr/>
          <p:nvPr/>
        </p:nvGrpSpPr>
        <p:grpSpPr>
          <a:xfrm>
            <a:off x="6630121" y="5892235"/>
            <a:ext cx="2560320" cy="962526"/>
            <a:chOff x="2506767" y="5866092"/>
            <a:chExt cx="2560320" cy="96252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53D9AFEB-95FE-8250-1421-883BDC19245C}"/>
                </a:ext>
              </a:extLst>
            </p:cNvPr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2082E62-C134-A18A-3329-EA5615CD9E6A}"/>
                </a:ext>
              </a:extLst>
            </p:cNvPr>
            <p:cNvSpPr/>
            <p:nvPr/>
          </p:nvSpPr>
          <p:spPr>
            <a:xfrm>
              <a:off x="2545266" y="5984370"/>
              <a:ext cx="2404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Reduced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Maintenance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>
            <a:extLst>
              <a:ext uri="{FF2B5EF4-FFF2-40B4-BE49-F238E27FC236}">
                <a16:creationId xmlns:a16="http://schemas.microsoft.com/office/drawing/2014/main" xmlns="" id="{B4622835-7E46-1D71-7BF4-D2F9FB59FA28}"/>
              </a:ext>
            </a:extLst>
          </p:cNvPr>
          <p:cNvGrpSpPr/>
          <p:nvPr/>
        </p:nvGrpSpPr>
        <p:grpSpPr>
          <a:xfrm>
            <a:off x="9112063" y="5892235"/>
            <a:ext cx="2611273" cy="962526"/>
            <a:chOff x="2506767" y="5869331"/>
            <a:chExt cx="2611273" cy="962526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BC0D7CC6-33DF-D092-D450-42326902D881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770CBB64-4B90-01B1-3CE4-A13BB20ADA6B}"/>
                </a:ext>
              </a:extLst>
            </p:cNvPr>
            <p:cNvSpPr/>
            <p:nvPr/>
          </p:nvSpPr>
          <p:spPr>
            <a:xfrm>
              <a:off x="2506767" y="6007400"/>
              <a:ext cx="2611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 smtClean="0">
                  <a:solidFill>
                    <a:prstClr val="white"/>
                  </a:solidFill>
                  <a:cs typeface="Segoe UI" pitchFamily="34" charset="0"/>
                </a:rPr>
                <a:t>Faster Loading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 smtClean="0">
                  <a:solidFill>
                    <a:prstClr val="white"/>
                  </a:solidFill>
                  <a:cs typeface="Segoe UI" pitchFamily="34" charset="0"/>
                </a:rPr>
                <a:t>&amp; Better Features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7254C70-8172-91C5-A79E-4E61778C51C1}"/>
              </a:ext>
            </a:extLst>
          </p:cNvPr>
          <p:cNvSpPr txBox="1"/>
          <p:nvPr/>
        </p:nvSpPr>
        <p:spPr>
          <a:xfrm>
            <a:off x="658640" y="1820040"/>
            <a:ext cx="37825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dirty="0"/>
              <a:t>MDU lacks the advanced features and enhanced marketing capabilities available in newer versions of Sitecore due to the end of support</a:t>
            </a:r>
            <a:r>
              <a:rPr lang="en-US" sz="1400" dirty="0" smtClean="0"/>
              <a:t>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Outdated </a:t>
            </a:r>
            <a:r>
              <a:rPr lang="en-US" sz="1400" kern="0" dirty="0">
                <a:solidFill>
                  <a:prstClr val="black"/>
                </a:solidFill>
              </a:rPr>
              <a:t>software can cause slower website loading times and degrade the user experience due to inefficiencies and bloat.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Finding </a:t>
            </a:r>
            <a:r>
              <a:rPr lang="en-US" sz="1400" kern="0" dirty="0">
                <a:solidFill>
                  <a:prstClr val="black"/>
                </a:solidFill>
              </a:rPr>
              <a:t>developers proficient in older versions of Sitecore is difficult and expensive, and maintaining an unsupported version is time-consuming and resource-intensive.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EE86F5C-59B7-F4D3-FABA-B9690D970C97}"/>
              </a:ext>
            </a:extLst>
          </p:cNvPr>
          <p:cNvSpPr txBox="1"/>
          <p:nvPr/>
        </p:nvSpPr>
        <p:spPr>
          <a:xfrm>
            <a:off x="4829702" y="1764444"/>
            <a:ext cx="3832186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Changepond's implementation of Sitecore 9.2 for MDU ensures continuous security updates, protecting against cyber threats and aiding compliance with industry regulations</a:t>
            </a: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Optimization </a:t>
            </a: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measures result in faster loading times, smoother browsing, and reduced maintenance overheads, alongside improved access to skilled developers, leading to long-term cost savings.</a:t>
            </a:r>
          </a:p>
        </p:txBody>
      </p:sp>
      <p:pic>
        <p:nvPicPr>
          <p:cNvPr id="5122" name="Picture 2" descr="Introducing the Dot Net Framework 4.7.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04" y="2147471"/>
            <a:ext cx="1126723" cy="51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312" y="2715210"/>
            <a:ext cx="1211717" cy="8063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9058" y="2177715"/>
            <a:ext cx="737053" cy="5284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5004" y="2577156"/>
            <a:ext cx="1082449" cy="108244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158" y="3259196"/>
            <a:ext cx="904195" cy="8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85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882" r="2925" b="15532"/>
          <a:stretch/>
        </p:blipFill>
        <p:spPr>
          <a:xfrm>
            <a:off x="579665" y="1208313"/>
            <a:ext cx="5211536" cy="2634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933" r="3423" b="15067"/>
          <a:stretch/>
        </p:blipFill>
        <p:spPr>
          <a:xfrm>
            <a:off x="6100688" y="3407229"/>
            <a:ext cx="5167085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043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7593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49BB4EA-08F7-430E-AB03-468BB6994B21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8EF2CF-A3AE-46DD-B154-709838FD4E6B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7C231A-72C5-4365-BDE7-7D19CB4B5C1F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81A303-1830-49F1-8464-06A37225A5C5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/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F1625015-126B-45A3-908F-8387BF83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/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54FAB075-9EEF-4A8F-BBDD-6876EEC3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/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84" y="5883193"/>
            <a:ext cx="12192000" cy="974807"/>
          </a:xfrm>
          <a:prstGeom prst="rect">
            <a:avLst/>
          </a:prstGeom>
          <a:solidFill>
            <a:srgbClr val="00B0F0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/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/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/>
          <p:cNvSpPr/>
          <p:nvPr/>
        </p:nvSpPr>
        <p:spPr>
          <a:xfrm flipH="1">
            <a:off x="10176610" y="590341"/>
            <a:ext cx="2052000" cy="468000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Online Quotes</a:t>
            </a:r>
          </a:p>
        </p:txBody>
      </p:sp>
      <p:pic>
        <p:nvPicPr>
          <p:cNvPr id="20" name="Picture 2" descr="https://upload.wikimedia.org/wikipedia/en/d/df/MDU_Horizontal_Logo_Colour_RGB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2" name="Picture 5" descr="D:\Raghu-work\Images\Tools Logo\microsoft-net-logo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1092054" y="2771471"/>
            <a:ext cx="652148" cy="623888"/>
          </a:xfrm>
          <a:prstGeom prst="rect">
            <a:avLst/>
          </a:prstGeom>
          <a:noFill/>
        </p:spPr>
      </p:pic>
      <p:cxnSp>
        <p:nvCxnSpPr>
          <p:cNvPr id="23" name="Straight Connector 22"/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5" t="33993" r="5151" b="32253"/>
          <a:stretch/>
        </p:blipFill>
        <p:spPr>
          <a:xfrm>
            <a:off x="9813065" y="2107306"/>
            <a:ext cx="2097692" cy="413990"/>
          </a:xfrm>
          <a:prstGeom prst="rect">
            <a:avLst/>
          </a:prstGeom>
        </p:spPr>
      </p:pic>
      <p:grpSp>
        <p:nvGrpSpPr>
          <p:cNvPr id="26" name="Group 55"/>
          <p:cNvGrpSpPr/>
          <p:nvPr/>
        </p:nvGrpSpPr>
        <p:grpSpPr>
          <a:xfrm>
            <a:off x="4216401" y="5883193"/>
            <a:ext cx="2560320" cy="962526"/>
            <a:chOff x="2506767" y="5869331"/>
            <a:chExt cx="2560320" cy="962526"/>
          </a:xfrm>
        </p:grpSpPr>
        <p:sp>
          <p:nvSpPr>
            <p:cNvPr id="27" name="Parallelogram 26"/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04434" y="5888929"/>
              <a:ext cx="22108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Quick and easy quotes attract new customers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6630121" y="5888996"/>
            <a:ext cx="2560320" cy="965765"/>
            <a:chOff x="2506767" y="5862853"/>
            <a:chExt cx="2560320" cy="965765"/>
          </a:xfrm>
        </p:grpSpPr>
        <p:sp>
          <p:nvSpPr>
            <p:cNvPr id="30" name="Parallelogram 29"/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81549" y="5862853"/>
              <a:ext cx="207897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Faster response times improve retention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/>
          <p:cNvGrpSpPr/>
          <p:nvPr/>
        </p:nvGrpSpPr>
        <p:grpSpPr>
          <a:xfrm>
            <a:off x="9112063" y="5892235"/>
            <a:ext cx="2560320" cy="962526"/>
            <a:chOff x="2506767" y="5869331"/>
            <a:chExt cx="2560320" cy="962526"/>
          </a:xfrm>
        </p:grpSpPr>
        <p:sp>
          <p:nvSpPr>
            <p:cNvPr id="33" name="Parallelogram 32"/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83984" y="5899485"/>
              <a:ext cx="24058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Focus shifts to high-value tasks like sales and support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58640" y="1820040"/>
            <a:ext cx="37825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Current system struggles to respond to customer inquiries quickly and efficiently, leading to lost business opportunities and decreased customer satisfaction.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dirty="0"/>
              <a:t>Creating quotes for clients takes a lot of time and work, which is getting </a:t>
            </a:r>
            <a:r>
              <a:rPr lang="en-US" sz="1400" dirty="0" smtClean="0"/>
              <a:t>more difficult </a:t>
            </a:r>
            <a:r>
              <a:rPr lang="en-US" sz="1400" dirty="0"/>
              <a:t>to </a:t>
            </a:r>
            <a:r>
              <a:rPr lang="en-US" sz="1400" dirty="0" smtClean="0"/>
              <a:t>maintain.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dirty="0" smtClean="0">
                <a:solidFill>
                  <a:srgbClr val="0D0D0D"/>
                </a:solidFill>
              </a:rPr>
              <a:t>E</a:t>
            </a:r>
            <a:r>
              <a:rPr lang="en-US" sz="1400" b="0" i="0" dirty="0" smtClean="0">
                <a:solidFill>
                  <a:srgbClr val="0D0D0D"/>
                </a:solidFill>
                <a:effectLst/>
              </a:rPr>
              <a:t>xpanding </a:t>
            </a:r>
            <a:r>
              <a:rPr lang="en-US" sz="1400" b="0" i="0" dirty="0">
                <a:solidFill>
                  <a:srgbClr val="0D0D0D"/>
                </a:solidFill>
                <a:effectLst/>
              </a:rPr>
              <a:t>customer base is making the quote generation process more resource-intensive</a:t>
            </a:r>
            <a:r>
              <a:rPr lang="en-US" sz="1400" b="0" i="0" dirty="0" smtClean="0">
                <a:solidFill>
                  <a:srgbClr val="0D0D0D"/>
                </a:solidFill>
                <a:effectLst/>
              </a:rPr>
              <a:t>.</a:t>
            </a:r>
            <a:endParaRPr lang="en-US" sz="1400" b="0" i="0" dirty="0" smtClean="0">
              <a:solidFill>
                <a:srgbClr val="0D0D0D"/>
              </a:solidFill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29702" y="1764444"/>
            <a:ext cx="383218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 implemented an online </a:t>
            </a: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quotes management </a:t>
            </a: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system to streamline the quote generation process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Integration with the MDU &amp; DDU’s existing website, allowing customers to generate quotes online without the need for human </a:t>
            </a: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intervention</a:t>
            </a:r>
            <a:endParaRPr lang="en-US" sz="1400" kern="0" dirty="0">
              <a:solidFill>
                <a:srgbClr val="E7E6E6">
                  <a:lumMod val="1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8493" y="2619133"/>
            <a:ext cx="1069398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324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6" y="768797"/>
            <a:ext cx="6610350" cy="3718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82" y="3004885"/>
            <a:ext cx="6124929" cy="34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897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0ED650F-DD8D-167A-DE9E-CD616E56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A068A72-9CD5-54B1-3EB1-6DBA69C38717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2F0C99-ADB8-E2E4-D7E8-A0FBACC089E9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02F292B-B998-DE7E-1739-34023DF81061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0D73F8-6D68-9370-1D92-B872B91A8BCB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xmlns="" id="{6FD75160-DA45-5676-B163-9FCB4DACF5EE}"/>
              </a:ext>
            </a:extLst>
          </p:cNvPr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D41B92A0-98CF-0B20-1D1E-044DA04A5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>
              <a:extLst>
                <a:ext uri="{FF2B5EF4-FFF2-40B4-BE49-F238E27FC236}">
                  <a16:creationId xmlns:a16="http://schemas.microsoft.com/office/drawing/2014/main" xmlns="" id="{89674A20-0A7B-DB18-8DBD-68685EAAE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xmlns="" id="{D7D2D388-299B-8C6E-395C-4307C21B607A}"/>
              </a:ext>
            </a:extLst>
          </p:cNvPr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8D75D53F-EA1E-C019-3E56-832500851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>
              <a:extLst>
                <a:ext uri="{FF2B5EF4-FFF2-40B4-BE49-F238E27FC236}">
                  <a16:creationId xmlns:a16="http://schemas.microsoft.com/office/drawing/2014/main" xmlns="" id="{56F0A529-E315-352E-6628-B8135451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FD8C6EBF-9F6A-1698-42A2-C1EAE88EF1A0}"/>
              </a:ext>
            </a:extLst>
          </p:cNvPr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70D9437-F826-AF72-C98F-C8320D4D5E6B}"/>
              </a:ext>
            </a:extLst>
          </p:cNvPr>
          <p:cNvSpPr/>
          <p:nvPr/>
        </p:nvSpPr>
        <p:spPr>
          <a:xfrm>
            <a:off x="-184" y="5883193"/>
            <a:ext cx="12192000" cy="974807"/>
          </a:xfrm>
          <a:prstGeom prst="rect">
            <a:avLst/>
          </a:prstGeom>
          <a:solidFill>
            <a:srgbClr val="00B0F0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10E9984-3EF4-5C12-CF97-66EA1CCCAC68}"/>
              </a:ext>
            </a:extLst>
          </p:cNvPr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xmlns="" id="{97576065-ECE0-79B4-0D99-34E716E1D2C5}"/>
                </a:ext>
              </a:extLst>
            </p:cNvPr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3E398EE-AC1B-F917-D8F6-CE88A283C389}"/>
                </a:ext>
              </a:extLst>
            </p:cNvPr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xmlns="" id="{0F0836F5-1220-33E5-6845-A95F38704B94}"/>
              </a:ext>
            </a:extLst>
          </p:cNvPr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xmlns="" id="{34FAD90F-123E-8FBB-5C7A-DA9765A922B7}"/>
              </a:ext>
            </a:extLst>
          </p:cNvPr>
          <p:cNvSpPr/>
          <p:nvPr/>
        </p:nvSpPr>
        <p:spPr>
          <a:xfrm flipH="1">
            <a:off x="10176610" y="590341"/>
            <a:ext cx="2052000" cy="468000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Online </a:t>
            </a:r>
            <a:r>
              <a:rPr lang="en-IN" b="1" kern="0" dirty="0">
                <a:solidFill>
                  <a:prstClr val="white"/>
                </a:solidFill>
                <a:latin typeface="Calibri"/>
              </a:rPr>
              <a:t>App Forms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0" name="Picture 2" descr="https://upload.wikimedia.org/wikipedia/en/d/df/MDU_Horizontal_Logo_Colour_RGB.png">
            <a:extLst>
              <a:ext uri="{FF2B5EF4-FFF2-40B4-BE49-F238E27FC236}">
                <a16:creationId xmlns:a16="http://schemas.microsoft.com/office/drawing/2014/main" xmlns="" id="{A165D054-5F65-8778-4820-4112841B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>
            <a:extLst>
              <a:ext uri="{FF2B5EF4-FFF2-40B4-BE49-F238E27FC236}">
                <a16:creationId xmlns:a16="http://schemas.microsoft.com/office/drawing/2014/main" xmlns="" id="{A9F01129-DDA1-7148-7EEA-4E2DC5FA2F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2" name="Picture 5" descr="D:\Raghu-work\Images\Tools Logo\microsoft-net-logo.png">
            <a:extLst>
              <a:ext uri="{FF2B5EF4-FFF2-40B4-BE49-F238E27FC236}">
                <a16:creationId xmlns:a16="http://schemas.microsoft.com/office/drawing/2014/main" xmlns="" id="{ADD262F4-73CD-74FB-F674-EED933A5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1092054" y="2771471"/>
            <a:ext cx="652148" cy="623888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9EF2639-865A-1279-0B21-727B11548B6F}"/>
              </a:ext>
            </a:extLst>
          </p:cNvPr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40AC6A8-088B-65DE-92D1-DF280904624F}"/>
              </a:ext>
            </a:extLst>
          </p:cNvPr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AF1E714-BB29-216F-712B-D36CBF299F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5" t="33993" r="5151" b="32253"/>
          <a:stretch/>
        </p:blipFill>
        <p:spPr>
          <a:xfrm>
            <a:off x="9813065" y="2107306"/>
            <a:ext cx="2097692" cy="413990"/>
          </a:xfrm>
          <a:prstGeom prst="rect">
            <a:avLst/>
          </a:prstGeom>
        </p:spPr>
      </p:pic>
      <p:grpSp>
        <p:nvGrpSpPr>
          <p:cNvPr id="26" name="Group 55">
            <a:extLst>
              <a:ext uri="{FF2B5EF4-FFF2-40B4-BE49-F238E27FC236}">
                <a16:creationId xmlns:a16="http://schemas.microsoft.com/office/drawing/2014/main" xmlns="" id="{F5B98A06-E41F-AD76-F9AF-AAD0F1E9A2F7}"/>
              </a:ext>
            </a:extLst>
          </p:cNvPr>
          <p:cNvGrpSpPr/>
          <p:nvPr/>
        </p:nvGrpSpPr>
        <p:grpSpPr>
          <a:xfrm>
            <a:off x="4216401" y="5883193"/>
            <a:ext cx="2560320" cy="962526"/>
            <a:chOff x="2506767" y="5869331"/>
            <a:chExt cx="2560320" cy="962526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xmlns="" id="{5438680D-0518-E1EF-582C-80D1D29E79A5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8BA535C-DF70-237D-B496-D478A1B507A8}"/>
                </a:ext>
              </a:extLst>
            </p:cNvPr>
            <p:cNvSpPr/>
            <p:nvPr/>
          </p:nvSpPr>
          <p:spPr>
            <a:xfrm>
              <a:off x="2584455" y="5898639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More focus on member support and legal advice.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>
            <a:extLst>
              <a:ext uri="{FF2B5EF4-FFF2-40B4-BE49-F238E27FC236}">
                <a16:creationId xmlns:a16="http://schemas.microsoft.com/office/drawing/2014/main" xmlns="" id="{903FB267-2310-5656-6BEE-4FDA88C8FF74}"/>
              </a:ext>
            </a:extLst>
          </p:cNvPr>
          <p:cNvGrpSpPr/>
          <p:nvPr/>
        </p:nvGrpSpPr>
        <p:grpSpPr>
          <a:xfrm>
            <a:off x="6630121" y="5876416"/>
            <a:ext cx="2560320" cy="978345"/>
            <a:chOff x="2506767" y="5850273"/>
            <a:chExt cx="2560320" cy="978345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2868D52-3170-8DC1-93AB-9A544CF592CC}"/>
                </a:ext>
              </a:extLst>
            </p:cNvPr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4B2672A3-AA29-9F7B-681B-5EFA04539CF0}"/>
                </a:ext>
              </a:extLst>
            </p:cNvPr>
            <p:cNvSpPr/>
            <p:nvPr/>
          </p:nvSpPr>
          <p:spPr>
            <a:xfrm>
              <a:off x="2563785" y="5850273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Faster </a:t>
              </a: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processing increases customer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retention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>
            <a:extLst>
              <a:ext uri="{FF2B5EF4-FFF2-40B4-BE49-F238E27FC236}">
                <a16:creationId xmlns:a16="http://schemas.microsoft.com/office/drawing/2014/main" xmlns="" id="{B1A208A3-D3D5-AD9E-F9AB-909472491522}"/>
              </a:ext>
            </a:extLst>
          </p:cNvPr>
          <p:cNvGrpSpPr/>
          <p:nvPr/>
        </p:nvGrpSpPr>
        <p:grpSpPr>
          <a:xfrm>
            <a:off x="9112063" y="5881202"/>
            <a:ext cx="2619107" cy="973559"/>
            <a:chOff x="2506767" y="5858298"/>
            <a:chExt cx="2619107" cy="973559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867E1968-CB74-14DB-ED28-FF357C2EF777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F4D542E7-5DEE-1E8A-F072-73BCB5206499}"/>
                </a:ext>
              </a:extLst>
            </p:cNvPr>
            <p:cNvSpPr/>
            <p:nvPr/>
          </p:nvSpPr>
          <p:spPr>
            <a:xfrm>
              <a:off x="2514601" y="5858298"/>
              <a:ext cx="261127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Lower costs due to reduced paper-based processing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448D3A-17B2-ED96-048B-BDA813E29647}"/>
              </a:ext>
            </a:extLst>
          </p:cNvPr>
          <p:cNvSpPr txBox="1"/>
          <p:nvPr/>
        </p:nvSpPr>
        <p:spPr>
          <a:xfrm>
            <a:off x="658640" y="1820040"/>
            <a:ext cx="37825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Time-consuming </a:t>
            </a:r>
            <a:r>
              <a:rPr lang="en-US" sz="1400" kern="0" dirty="0">
                <a:solidFill>
                  <a:prstClr val="black"/>
                </a:solidFill>
              </a:rPr>
              <a:t>paper-based process for applying for membership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Delayed processing times and potential loss of business opportunities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B5C2EA-F327-DA5F-9EAC-BDEEEE073223}"/>
              </a:ext>
            </a:extLst>
          </p:cNvPr>
          <p:cNvSpPr txBox="1"/>
          <p:nvPr/>
        </p:nvSpPr>
        <p:spPr>
          <a:xfrm>
            <a:off x="4829702" y="1764444"/>
            <a:ext cx="38321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 implemented an online application form system to simplify and streamline the membership application process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Integration with the  MDU &amp; DDU’s existing website, allowing applicants to complete the form online without the need for a paper-based process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User-friendly and intuitive system design with clear instructions and prompts to guide applicants through the </a:t>
            </a:r>
            <a:r>
              <a:rPr lang="en-US" sz="1400" kern="0" dirty="0" smtClean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process</a:t>
            </a:r>
            <a:endParaRPr lang="en-US" sz="1400" kern="0" dirty="0">
              <a:solidFill>
                <a:srgbClr val="E7E6E6">
                  <a:lumMod val="1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0F342FDC-3512-9BA4-82B1-1FD43CD45D2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8493" y="2619133"/>
            <a:ext cx="1069398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674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98" y="768797"/>
            <a:ext cx="4802532" cy="2485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20" y="3281341"/>
            <a:ext cx="6030535" cy="3271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6" y="768798"/>
            <a:ext cx="4421091" cy="24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091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" y="755349"/>
            <a:ext cx="5789315" cy="2996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971" y="2873829"/>
            <a:ext cx="6074229" cy="33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820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AE0FA50-3FEA-29C1-6FC4-DCD25BC1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33B1F09-7851-D68C-3B08-C097C3CB8673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D75C3C-657D-8B93-FC75-47F5D4376FD4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4C3787-AB25-CF69-1147-B2E589CD6E2E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7FC692-8A4C-BEED-2DE5-BF3ACEF946AF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xmlns="" id="{8BBA899A-EC7D-7A9A-CB3E-E354B180C9E5}"/>
              </a:ext>
            </a:extLst>
          </p:cNvPr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6C1D6F3C-6C8E-B64F-8686-ADA7A74A0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>
              <a:extLst>
                <a:ext uri="{FF2B5EF4-FFF2-40B4-BE49-F238E27FC236}">
                  <a16:creationId xmlns:a16="http://schemas.microsoft.com/office/drawing/2014/main" xmlns="" id="{DB2C45A6-31F8-3E64-744A-4486E27B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xmlns="" id="{2D86247B-ACE3-8AF5-4921-C1B8AA509509}"/>
              </a:ext>
            </a:extLst>
          </p:cNvPr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E56BF9E4-3C6A-FFE9-27C9-B7695F9F6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>
              <a:extLst>
                <a:ext uri="{FF2B5EF4-FFF2-40B4-BE49-F238E27FC236}">
                  <a16:creationId xmlns:a16="http://schemas.microsoft.com/office/drawing/2014/main" xmlns="" id="{794CB92E-840E-CEDD-AF4B-A4067E1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906929A9-541B-BDAC-A428-391C6B1779C6}"/>
              </a:ext>
            </a:extLst>
          </p:cNvPr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AE153B2-C3F2-5083-C0F0-5BCD0A9F8CBB}"/>
              </a:ext>
            </a:extLst>
          </p:cNvPr>
          <p:cNvSpPr/>
          <p:nvPr/>
        </p:nvSpPr>
        <p:spPr>
          <a:xfrm>
            <a:off x="-184" y="5883193"/>
            <a:ext cx="12192000" cy="974807"/>
          </a:xfrm>
          <a:prstGeom prst="rect">
            <a:avLst/>
          </a:prstGeom>
          <a:solidFill>
            <a:srgbClr val="00B0F0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F067B1A-CFBC-B069-491D-FEE1B3A048EC}"/>
              </a:ext>
            </a:extLst>
          </p:cNvPr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xmlns="" id="{4DBC6EDB-6267-793D-5650-0DD09C23ED93}"/>
                </a:ext>
              </a:extLst>
            </p:cNvPr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EDF951A-EEFD-69EA-4A9D-A4864D396EE4}"/>
                </a:ext>
              </a:extLst>
            </p:cNvPr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xmlns="" id="{001C5D1F-F9E5-165F-5FE8-D45A7DF6269E}"/>
              </a:ext>
            </a:extLst>
          </p:cNvPr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xmlns="" id="{AF200743-EA30-91C4-95BC-BEEF83AEDFB3}"/>
              </a:ext>
            </a:extLst>
          </p:cNvPr>
          <p:cNvSpPr/>
          <p:nvPr/>
        </p:nvSpPr>
        <p:spPr>
          <a:xfrm flipH="1">
            <a:off x="10176610" y="590340"/>
            <a:ext cx="2052000" cy="51121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Membership Checker</a:t>
            </a:r>
          </a:p>
        </p:txBody>
      </p:sp>
      <p:pic>
        <p:nvPicPr>
          <p:cNvPr id="20" name="Picture 2" descr="https://upload.wikimedia.org/wikipedia/en/d/df/MDU_Horizontal_Logo_Colour_RGB.png">
            <a:extLst>
              <a:ext uri="{FF2B5EF4-FFF2-40B4-BE49-F238E27FC236}">
                <a16:creationId xmlns:a16="http://schemas.microsoft.com/office/drawing/2014/main" xmlns="" id="{B8E9F627-4AE0-B8E0-2D1E-08B78456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>
            <a:extLst>
              <a:ext uri="{FF2B5EF4-FFF2-40B4-BE49-F238E27FC236}">
                <a16:creationId xmlns:a16="http://schemas.microsoft.com/office/drawing/2014/main" xmlns="" id="{7E03CF5C-547F-F2F2-E53F-30495CB40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2" name="Picture 5" descr="D:\Raghu-work\Images\Tools Logo\microsoft-net-logo.png">
            <a:extLst>
              <a:ext uri="{FF2B5EF4-FFF2-40B4-BE49-F238E27FC236}">
                <a16:creationId xmlns:a16="http://schemas.microsoft.com/office/drawing/2014/main" xmlns="" id="{EADAE9FB-2C80-9F39-3D8E-2A9A5139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1092054" y="2771471"/>
            <a:ext cx="652148" cy="623888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FE9D3CC-4E0D-619F-9B51-C82608FEAE94}"/>
              </a:ext>
            </a:extLst>
          </p:cNvPr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17479BD-E564-EA14-623F-00CE11139A61}"/>
              </a:ext>
            </a:extLst>
          </p:cNvPr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DE1CD78-A337-44C5-7DE1-5D7A032BB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5" t="33993" r="5151" b="32253"/>
          <a:stretch/>
        </p:blipFill>
        <p:spPr>
          <a:xfrm>
            <a:off x="9813065" y="2107306"/>
            <a:ext cx="2097692" cy="413990"/>
          </a:xfrm>
          <a:prstGeom prst="rect">
            <a:avLst/>
          </a:prstGeom>
        </p:spPr>
      </p:pic>
      <p:grpSp>
        <p:nvGrpSpPr>
          <p:cNvPr id="26" name="Group 55">
            <a:extLst>
              <a:ext uri="{FF2B5EF4-FFF2-40B4-BE49-F238E27FC236}">
                <a16:creationId xmlns:a16="http://schemas.microsoft.com/office/drawing/2014/main" xmlns="" id="{3B418941-AAB7-F02B-2FFE-1DD3CAFE52D4}"/>
              </a:ext>
            </a:extLst>
          </p:cNvPr>
          <p:cNvGrpSpPr/>
          <p:nvPr/>
        </p:nvGrpSpPr>
        <p:grpSpPr>
          <a:xfrm>
            <a:off x="4216401" y="5883193"/>
            <a:ext cx="2560320" cy="962526"/>
            <a:chOff x="2506767" y="5869331"/>
            <a:chExt cx="2560320" cy="962526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xmlns="" id="{A40F470F-A39F-7EAE-FF0A-69066F53AECB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C6081745-D0DB-093A-A6E0-8E2B8C175C23}"/>
                </a:ext>
              </a:extLst>
            </p:cNvPr>
            <p:cNvSpPr/>
            <p:nvPr/>
          </p:nvSpPr>
          <p:spPr>
            <a:xfrm>
              <a:off x="2584455" y="5898639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A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utomated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membership verification process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>
            <a:extLst>
              <a:ext uri="{FF2B5EF4-FFF2-40B4-BE49-F238E27FC236}">
                <a16:creationId xmlns:a16="http://schemas.microsoft.com/office/drawing/2014/main" xmlns="" id="{09B13BF5-9A7B-49C9-CD91-F1749E03A385}"/>
              </a:ext>
            </a:extLst>
          </p:cNvPr>
          <p:cNvGrpSpPr/>
          <p:nvPr/>
        </p:nvGrpSpPr>
        <p:grpSpPr>
          <a:xfrm>
            <a:off x="6630121" y="5892235"/>
            <a:ext cx="2560320" cy="962526"/>
            <a:chOff x="2506767" y="5866092"/>
            <a:chExt cx="2560320" cy="96252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E0F967C6-FD70-A250-5392-7B5B9F54CE9A}"/>
                </a:ext>
              </a:extLst>
            </p:cNvPr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1A61B2F0-97B9-2B0F-FDC3-35AABBF10018}"/>
                </a:ext>
              </a:extLst>
            </p:cNvPr>
            <p:cNvSpPr/>
            <p:nvPr/>
          </p:nvSpPr>
          <p:spPr>
            <a:xfrm>
              <a:off x="2563785" y="5893817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Costs are reduced due to decreased manual 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>
            <a:extLst>
              <a:ext uri="{FF2B5EF4-FFF2-40B4-BE49-F238E27FC236}">
                <a16:creationId xmlns:a16="http://schemas.microsoft.com/office/drawing/2014/main" xmlns="" id="{92E4E49F-6118-0D64-E2FB-8972156A72A9}"/>
              </a:ext>
            </a:extLst>
          </p:cNvPr>
          <p:cNvGrpSpPr/>
          <p:nvPr/>
        </p:nvGrpSpPr>
        <p:grpSpPr>
          <a:xfrm>
            <a:off x="9112063" y="5892235"/>
            <a:ext cx="2560320" cy="962526"/>
            <a:chOff x="2506767" y="5869331"/>
            <a:chExt cx="2560320" cy="962526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BF3B2DC7-19AC-0D60-A338-F7196BD0E5F3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84CB86B8-9C47-1E86-B70E-5A83BBC26570}"/>
                </a:ext>
              </a:extLst>
            </p:cNvPr>
            <p:cNvSpPr/>
            <p:nvPr/>
          </p:nvSpPr>
          <p:spPr>
            <a:xfrm>
              <a:off x="2582823" y="5889597"/>
              <a:ext cx="24842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noProof="0" dirty="0" smtClean="0">
                  <a:solidFill>
                    <a:prstClr val="white"/>
                  </a:solidFill>
                  <a:cs typeface="Segoe UI" pitchFamily="34" charset="0"/>
                </a:rPr>
                <a:t>Delivering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necessary information to members faster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0EE9A66-990A-7133-6BF3-2C38CD25D7DA}"/>
              </a:ext>
            </a:extLst>
          </p:cNvPr>
          <p:cNvSpPr txBox="1"/>
          <p:nvPr/>
        </p:nvSpPr>
        <p:spPr>
          <a:xfrm>
            <a:off x="658640" y="1820040"/>
            <a:ext cx="3782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Manual and time-consuming verification process of membership status.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Potential delays in providing necessary information to members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9E11659-CD93-8A45-51C1-7B6A99076CF1}"/>
              </a:ext>
            </a:extLst>
          </p:cNvPr>
          <p:cNvSpPr txBox="1"/>
          <p:nvPr/>
        </p:nvSpPr>
        <p:spPr>
          <a:xfrm>
            <a:off x="4829702" y="1764444"/>
            <a:ext cx="383218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 has implemented an online individual membership checker, aiming to simplify and streamline the verification process for membership status.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Functionality has been introduced to the MDU &amp; DDU's existing website, enhancing accessibility for both members and non-members.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Real-time verification of membership status is facilitated through integration with the organization's membership database.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E886A40B-5719-9FB3-247E-00445F612A0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8493" y="2619133"/>
            <a:ext cx="1069398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87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4" y="637986"/>
            <a:ext cx="5813415" cy="3154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2" y="2983710"/>
            <a:ext cx="6535486" cy="35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5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A28830-A6CE-C551-B520-839562A0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2E9EFC8-171D-960E-16D8-E36A0FC9EAE0}"/>
              </a:ext>
            </a:extLst>
          </p:cNvPr>
          <p:cNvSpPr>
            <a:spLocks/>
          </p:cNvSpPr>
          <p:nvPr/>
        </p:nvSpPr>
        <p:spPr>
          <a:xfrm>
            <a:off x="623637" y="1101561"/>
            <a:ext cx="3744000" cy="44503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174625" marR="0" lvl="0" indent="-1746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6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C74E5E-AE04-191D-F5DE-F5696A96F80F}"/>
              </a:ext>
            </a:extLst>
          </p:cNvPr>
          <p:cNvSpPr txBox="1">
            <a:spLocks/>
          </p:cNvSpPr>
          <p:nvPr/>
        </p:nvSpPr>
        <p:spPr>
          <a:xfrm>
            <a:off x="631236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/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Business Challenges/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1BB8A20-A3D0-223D-B6A9-84B1CEDF3A77}"/>
              </a:ext>
            </a:extLst>
          </p:cNvPr>
          <p:cNvSpPr>
            <a:spLocks/>
          </p:cNvSpPr>
          <p:nvPr/>
        </p:nvSpPr>
        <p:spPr>
          <a:xfrm>
            <a:off x="4787902" y="1101561"/>
            <a:ext cx="3978215" cy="4461216"/>
          </a:xfrm>
          <a:prstGeom prst="rect">
            <a:avLst/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wrap="square" lIns="73152" tIns="640080" rIns="73152" bIns="73152" rtlCol="0" anchor="t"/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A0C41B-E576-E94C-457D-E25B0AFE3937}"/>
              </a:ext>
            </a:extLst>
          </p:cNvPr>
          <p:cNvSpPr txBox="1">
            <a:spLocks/>
          </p:cNvSpPr>
          <p:nvPr/>
        </p:nvSpPr>
        <p:spPr>
          <a:xfrm>
            <a:off x="4784210" y="1076968"/>
            <a:ext cx="3657600" cy="589283"/>
          </a:xfrm>
          <a:prstGeom prst="rect">
            <a:avLst/>
          </a:prstGeom>
          <a:noFill/>
        </p:spPr>
        <p:txBody>
          <a:bodyPr wrap="square" lIns="73152" tIns="73152" rIns="73152" bIns="73152" rtlCol="0" anchor="ctr">
            <a:noAutofit/>
          </a:bodyPr>
          <a:lstStyle>
            <a:defPPr>
              <a:defRPr lang="en-US"/>
            </a:defPPr>
            <a:lvl1pPr marL="857250">
              <a:spcAft>
                <a:spcPts val="600"/>
              </a:spcAft>
              <a:defRPr sz="2000" b="1">
                <a:solidFill>
                  <a:srgbClr val="0070C0"/>
                </a:solidFill>
              </a:defRPr>
            </a:lvl1pPr>
          </a:lstStyle>
          <a:p>
            <a:pPr marL="85725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6B531"/>
                </a:solidFill>
                <a:effectLst/>
                <a:uLnTx/>
                <a:uFillTx/>
              </a:rPr>
              <a:t>Service/Solution Offered</a:t>
            </a:r>
          </a:p>
        </p:txBody>
      </p:sp>
      <p:grpSp>
        <p:nvGrpSpPr>
          <p:cNvPr id="7" name="Group 59">
            <a:extLst>
              <a:ext uri="{FF2B5EF4-FFF2-40B4-BE49-F238E27FC236}">
                <a16:creationId xmlns:a16="http://schemas.microsoft.com/office/drawing/2014/main" xmlns="" id="{CF971AF5-732D-6FA2-508C-3678B7BC37D1}"/>
              </a:ext>
            </a:extLst>
          </p:cNvPr>
          <p:cNvGrpSpPr/>
          <p:nvPr/>
        </p:nvGrpSpPr>
        <p:grpSpPr>
          <a:xfrm>
            <a:off x="257795" y="852337"/>
            <a:ext cx="1030223" cy="969781"/>
            <a:chOff x="521530" y="973788"/>
            <a:chExt cx="1030223" cy="969781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xmlns="" id="{D217D18C-AE6F-7A95-37D4-085657D1E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30" y="973788"/>
              <a:ext cx="1030223" cy="96978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8" descr="business issue.png">
              <a:extLst>
                <a:ext uri="{FF2B5EF4-FFF2-40B4-BE49-F238E27FC236}">
                  <a16:creationId xmlns:a16="http://schemas.microsoft.com/office/drawing/2014/main" xmlns="" id="{E4EC2F68-B536-8068-AEA4-50926331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05" y="1223012"/>
              <a:ext cx="491675" cy="4534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62">
            <a:extLst>
              <a:ext uri="{FF2B5EF4-FFF2-40B4-BE49-F238E27FC236}">
                <a16:creationId xmlns:a16="http://schemas.microsoft.com/office/drawing/2014/main" xmlns="" id="{C8D22FD6-4CEB-B8A0-6BC9-A1455E2F7738}"/>
              </a:ext>
            </a:extLst>
          </p:cNvPr>
          <p:cNvGrpSpPr/>
          <p:nvPr/>
        </p:nvGrpSpPr>
        <p:grpSpPr>
          <a:xfrm>
            <a:off x="4371329" y="852337"/>
            <a:ext cx="1055161" cy="995907"/>
            <a:chOff x="4415189" y="928333"/>
            <a:chExt cx="1322342" cy="1248084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xmlns="" id="{16FBDB26-8ECA-CAE6-C765-ABB6A798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189" y="928333"/>
              <a:ext cx="1322342" cy="1248084"/>
            </a:xfrm>
            <a:custGeom>
              <a:avLst/>
              <a:gdLst>
                <a:gd name="T0" fmla="*/ 60 w 422"/>
                <a:gd name="T1" fmla="*/ 309 h 395"/>
                <a:gd name="T2" fmla="*/ 101 w 422"/>
                <a:gd name="T3" fmla="*/ 59 h 395"/>
                <a:gd name="T4" fmla="*/ 362 w 422"/>
                <a:gd name="T5" fmla="*/ 96 h 395"/>
                <a:gd name="T6" fmla="*/ 314 w 422"/>
                <a:gd name="T7" fmla="*/ 336 h 395"/>
                <a:gd name="T8" fmla="*/ 60 w 422"/>
                <a:gd name="T9" fmla="*/ 30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395">
                  <a:moveTo>
                    <a:pt x="60" y="309"/>
                  </a:moveTo>
                  <a:cubicBezTo>
                    <a:pt x="0" y="230"/>
                    <a:pt x="18" y="118"/>
                    <a:pt x="101" y="59"/>
                  </a:cubicBezTo>
                  <a:cubicBezTo>
                    <a:pt x="184" y="0"/>
                    <a:pt x="301" y="17"/>
                    <a:pt x="362" y="96"/>
                  </a:cubicBezTo>
                  <a:cubicBezTo>
                    <a:pt x="422" y="175"/>
                    <a:pt x="397" y="278"/>
                    <a:pt x="314" y="336"/>
                  </a:cubicBezTo>
                  <a:cubicBezTo>
                    <a:pt x="231" y="395"/>
                    <a:pt x="121" y="388"/>
                    <a:pt x="60" y="309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Picture 11" descr="our approach.png">
              <a:extLst>
                <a:ext uri="{FF2B5EF4-FFF2-40B4-BE49-F238E27FC236}">
                  <a16:creationId xmlns:a16="http://schemas.microsoft.com/office/drawing/2014/main" xmlns="" id="{DCB34879-C9B4-F1ED-D7BD-3001DD5B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302" y="1247795"/>
              <a:ext cx="618117" cy="609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903EB758-FD66-0234-A1D1-4A63000DF57B}"/>
              </a:ext>
            </a:extLst>
          </p:cNvPr>
          <p:cNvSpPr/>
          <p:nvPr/>
        </p:nvSpPr>
        <p:spPr>
          <a:xfrm rot="16200000">
            <a:off x="8339315" y="2835361"/>
            <a:ext cx="2034991" cy="419175"/>
          </a:xfrm>
          <a:prstGeom prst="hexagon">
            <a:avLst/>
          </a:prstGeom>
          <a:solidFill>
            <a:srgbClr val="00B0F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Technology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9EFFF4-3F3B-5888-CCA0-A62923C46F0B}"/>
              </a:ext>
            </a:extLst>
          </p:cNvPr>
          <p:cNvSpPr/>
          <p:nvPr/>
        </p:nvSpPr>
        <p:spPr>
          <a:xfrm>
            <a:off x="-184" y="5883193"/>
            <a:ext cx="12192000" cy="974807"/>
          </a:xfrm>
          <a:prstGeom prst="rect">
            <a:avLst/>
          </a:prstGeom>
          <a:solidFill>
            <a:srgbClr val="00B0F0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7C0BEB5-3E02-BB53-3BFD-0557DF937BA9}"/>
              </a:ext>
            </a:extLst>
          </p:cNvPr>
          <p:cNvGrpSpPr/>
          <p:nvPr/>
        </p:nvGrpSpPr>
        <p:grpSpPr>
          <a:xfrm>
            <a:off x="-1" y="5869746"/>
            <a:ext cx="4169549" cy="1012371"/>
            <a:chOff x="-1" y="5869746"/>
            <a:chExt cx="4169549" cy="101237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xmlns="" id="{B8430454-03BF-29CC-F422-CF91E187AF98}"/>
                </a:ext>
              </a:extLst>
            </p:cNvPr>
            <p:cNvSpPr/>
            <p:nvPr/>
          </p:nvSpPr>
          <p:spPr>
            <a:xfrm>
              <a:off x="-1" y="5869746"/>
              <a:ext cx="4169549" cy="1012371"/>
            </a:xfrm>
            <a:custGeom>
              <a:avLst/>
              <a:gdLst>
                <a:gd name="connsiteX0" fmla="*/ 0 w 2808514"/>
                <a:gd name="connsiteY0" fmla="*/ 0 h 1001486"/>
                <a:gd name="connsiteX1" fmla="*/ 2808514 w 2808514"/>
                <a:gd name="connsiteY1" fmla="*/ 0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0 h 1001486"/>
                <a:gd name="connsiteX1" fmla="*/ 1077686 w 2808514"/>
                <a:gd name="connsiteY1" fmla="*/ 326571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  <a:gd name="connsiteX0" fmla="*/ 0 w 2808514"/>
                <a:gd name="connsiteY0" fmla="*/ 79628 h 1081114"/>
                <a:gd name="connsiteX1" fmla="*/ 1500019 w 2808514"/>
                <a:gd name="connsiteY1" fmla="*/ 188054 h 1081114"/>
                <a:gd name="connsiteX2" fmla="*/ 2808514 w 2808514"/>
                <a:gd name="connsiteY2" fmla="*/ 1081114 h 1081114"/>
                <a:gd name="connsiteX3" fmla="*/ 0 w 2808514"/>
                <a:gd name="connsiteY3" fmla="*/ 1081114 h 1081114"/>
                <a:gd name="connsiteX4" fmla="*/ 0 w 2808514"/>
                <a:gd name="connsiteY4" fmla="*/ 79628 h 1081114"/>
                <a:gd name="connsiteX0" fmla="*/ 0 w 2808514"/>
                <a:gd name="connsiteY0" fmla="*/ 0 h 1001486"/>
                <a:gd name="connsiteX1" fmla="*/ 1500019 w 2808514"/>
                <a:gd name="connsiteY1" fmla="*/ 108426 h 1001486"/>
                <a:gd name="connsiteX2" fmla="*/ 2808514 w 2808514"/>
                <a:gd name="connsiteY2" fmla="*/ 1001486 h 1001486"/>
                <a:gd name="connsiteX3" fmla="*/ 0 w 2808514"/>
                <a:gd name="connsiteY3" fmla="*/ 1001486 h 1001486"/>
                <a:gd name="connsiteX4" fmla="*/ 0 w 2808514"/>
                <a:gd name="connsiteY4" fmla="*/ 0 h 10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8514" h="1001486">
                  <a:moveTo>
                    <a:pt x="0" y="0"/>
                  </a:moveTo>
                  <a:cubicBezTo>
                    <a:pt x="359229" y="108857"/>
                    <a:pt x="770183" y="478110"/>
                    <a:pt x="1500019" y="108426"/>
                  </a:cubicBezTo>
                  <a:cubicBezTo>
                    <a:pt x="2229855" y="-261258"/>
                    <a:pt x="2231571" y="776514"/>
                    <a:pt x="2808514" y="1001486"/>
                  </a:cubicBezTo>
                  <a:lnTo>
                    <a:pt x="0" y="1001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1154CCC-E95E-6753-DEBD-F6D01067017B}"/>
                </a:ext>
              </a:extLst>
            </p:cNvPr>
            <p:cNvSpPr txBox="1"/>
            <p:nvPr/>
          </p:nvSpPr>
          <p:spPr>
            <a:xfrm>
              <a:off x="233778" y="6307136"/>
              <a:ext cx="316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Key Highlights/Stats</a:t>
              </a:r>
            </a:p>
          </p:txBody>
        </p:sp>
      </p:grp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xmlns="" id="{70E3C176-5B81-449C-3573-49C644AC5DAF}"/>
              </a:ext>
            </a:extLst>
          </p:cNvPr>
          <p:cNvSpPr/>
          <p:nvPr/>
        </p:nvSpPr>
        <p:spPr>
          <a:xfrm>
            <a:off x="1465263" y="182618"/>
            <a:ext cx="8428037" cy="640080"/>
          </a:xfrm>
          <a:prstGeom prst="round2Diag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Largest medical </a:t>
            </a:r>
            <a:r>
              <a:rPr kumimoji="0" lang="en-U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defence</a:t>
            </a: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</a:rPr>
              <a:t> organization (MDO) in the United Kingdom offering indemnity for clinical negligence claims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xmlns="" id="{9FC79162-6446-2D43-38B8-195B4873F41D}"/>
              </a:ext>
            </a:extLst>
          </p:cNvPr>
          <p:cNvSpPr/>
          <p:nvPr/>
        </p:nvSpPr>
        <p:spPr>
          <a:xfrm flipH="1">
            <a:off x="10176610" y="590340"/>
            <a:ext cx="2052000" cy="51121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Group Enquiry</a:t>
            </a:r>
          </a:p>
        </p:txBody>
      </p:sp>
      <p:pic>
        <p:nvPicPr>
          <p:cNvPr id="20" name="Picture 2" descr="https://upload.wikimedia.org/wikipedia/en/d/df/MDU_Horizontal_Logo_Colour_RGB.png">
            <a:extLst>
              <a:ext uri="{FF2B5EF4-FFF2-40B4-BE49-F238E27FC236}">
                <a16:creationId xmlns:a16="http://schemas.microsoft.com/office/drawing/2014/main" xmlns="" id="{6ADCD523-5C86-A956-6519-235FB9EB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241" y="256726"/>
            <a:ext cx="1147990" cy="423373"/>
          </a:xfrm>
          <a:prstGeom prst="rect">
            <a:avLst/>
          </a:prstGeom>
          <a:noFill/>
        </p:spPr>
      </p:pic>
      <p:sp>
        <p:nvSpPr>
          <p:cNvPr id="21" name="AutoShape 4" descr="Image result for .net logo png">
            <a:extLst>
              <a:ext uri="{FF2B5EF4-FFF2-40B4-BE49-F238E27FC236}">
                <a16:creationId xmlns:a16="http://schemas.microsoft.com/office/drawing/2014/main" xmlns="" id="{4269DC79-1BCC-4424-BC77-8AD1D7A3F4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2" name="Picture 5" descr="D:\Raghu-work\Images\Tools Logo\microsoft-net-logo.png">
            <a:extLst>
              <a:ext uri="{FF2B5EF4-FFF2-40B4-BE49-F238E27FC236}">
                <a16:creationId xmlns:a16="http://schemas.microsoft.com/office/drawing/2014/main" xmlns="" id="{DE860587-3C16-69B2-1879-F714EA06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1092054" y="2771471"/>
            <a:ext cx="652148" cy="623888"/>
          </a:xfrm>
          <a:prstGeom prst="rect">
            <a:avLst/>
          </a:prstGeom>
          <a:noFill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2363753C-7B10-D295-5932-571A948DCBC0}"/>
              </a:ext>
            </a:extLst>
          </p:cNvPr>
          <p:cNvCxnSpPr/>
          <p:nvPr/>
        </p:nvCxnSpPr>
        <p:spPr>
          <a:xfrm>
            <a:off x="9531823" y="4162567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D6B2762D-74D0-3E89-1436-AD0633155DED}"/>
              </a:ext>
            </a:extLst>
          </p:cNvPr>
          <p:cNvCxnSpPr/>
          <p:nvPr/>
        </p:nvCxnSpPr>
        <p:spPr>
          <a:xfrm>
            <a:off x="9531639" y="1995888"/>
            <a:ext cx="266017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B08E507-7806-B236-BA6B-911A80C840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5" t="33993" r="5151" b="32253"/>
          <a:stretch/>
        </p:blipFill>
        <p:spPr>
          <a:xfrm>
            <a:off x="9813065" y="2107306"/>
            <a:ext cx="2097692" cy="413990"/>
          </a:xfrm>
          <a:prstGeom prst="rect">
            <a:avLst/>
          </a:prstGeom>
        </p:spPr>
      </p:pic>
      <p:grpSp>
        <p:nvGrpSpPr>
          <p:cNvPr id="26" name="Group 55">
            <a:extLst>
              <a:ext uri="{FF2B5EF4-FFF2-40B4-BE49-F238E27FC236}">
                <a16:creationId xmlns:a16="http://schemas.microsoft.com/office/drawing/2014/main" xmlns="" id="{A6C57D24-59C0-FE27-92D6-3F0A7897EECC}"/>
              </a:ext>
            </a:extLst>
          </p:cNvPr>
          <p:cNvGrpSpPr/>
          <p:nvPr/>
        </p:nvGrpSpPr>
        <p:grpSpPr>
          <a:xfrm>
            <a:off x="4216401" y="5883193"/>
            <a:ext cx="2560320" cy="962526"/>
            <a:chOff x="2506767" y="5869331"/>
            <a:chExt cx="2560320" cy="962526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xmlns="" id="{2D82290F-2808-F108-7034-1FAB91A52FFF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F3059F3-99BE-3A88-F860-5FEE005C0984}"/>
                </a:ext>
              </a:extLst>
            </p:cNvPr>
            <p:cNvSpPr/>
            <p:nvPr/>
          </p:nvSpPr>
          <p:spPr>
            <a:xfrm>
              <a:off x="2584455" y="5979321"/>
              <a:ext cx="2404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A</a:t>
              </a: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utomated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Enquiry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process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29" name="Group 69">
            <a:extLst>
              <a:ext uri="{FF2B5EF4-FFF2-40B4-BE49-F238E27FC236}">
                <a16:creationId xmlns:a16="http://schemas.microsoft.com/office/drawing/2014/main" xmlns="" id="{2581C8BD-046F-7D3C-88C1-CE6FE2177C09}"/>
              </a:ext>
            </a:extLst>
          </p:cNvPr>
          <p:cNvGrpSpPr/>
          <p:nvPr/>
        </p:nvGrpSpPr>
        <p:grpSpPr>
          <a:xfrm>
            <a:off x="6630121" y="5876416"/>
            <a:ext cx="2560320" cy="978345"/>
            <a:chOff x="2506767" y="5850273"/>
            <a:chExt cx="2560320" cy="978345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184FF300-B214-B39D-A535-7553CB08E810}"/>
                </a:ext>
              </a:extLst>
            </p:cNvPr>
            <p:cNvSpPr/>
            <p:nvPr/>
          </p:nvSpPr>
          <p:spPr>
            <a:xfrm>
              <a:off x="2506767" y="5866092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46267DB1-3C7C-E1E3-6E51-B1B6EA708385}"/>
                </a:ext>
              </a:extLst>
            </p:cNvPr>
            <p:cNvSpPr/>
            <p:nvPr/>
          </p:nvSpPr>
          <p:spPr>
            <a:xfrm>
              <a:off x="2563785" y="5850273"/>
              <a:ext cx="24049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Faster </a:t>
              </a: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processing increases customer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Segoe UI" pitchFamily="34" charset="0"/>
                </a:rPr>
                <a:t> retention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grpSp>
        <p:nvGrpSpPr>
          <p:cNvPr id="32" name="Group 72">
            <a:extLst>
              <a:ext uri="{FF2B5EF4-FFF2-40B4-BE49-F238E27FC236}">
                <a16:creationId xmlns:a16="http://schemas.microsoft.com/office/drawing/2014/main" xmlns="" id="{6E3020DE-8C64-1C1C-910C-D1F54825201C}"/>
              </a:ext>
            </a:extLst>
          </p:cNvPr>
          <p:cNvGrpSpPr/>
          <p:nvPr/>
        </p:nvGrpSpPr>
        <p:grpSpPr>
          <a:xfrm>
            <a:off x="9112063" y="5892235"/>
            <a:ext cx="2611273" cy="962526"/>
            <a:chOff x="2506767" y="5869331"/>
            <a:chExt cx="2611273" cy="962526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63CCF862-44F4-278D-4F1A-53A65551B220}"/>
                </a:ext>
              </a:extLst>
            </p:cNvPr>
            <p:cNvSpPr/>
            <p:nvPr/>
          </p:nvSpPr>
          <p:spPr>
            <a:xfrm>
              <a:off x="2506767" y="5869331"/>
              <a:ext cx="2560320" cy="962526"/>
            </a:xfrm>
            <a:prstGeom prst="parallelogram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29026DB6-07F7-AFFC-CC1E-871D9C50D601}"/>
                </a:ext>
              </a:extLst>
            </p:cNvPr>
            <p:cNvSpPr/>
            <p:nvPr/>
          </p:nvSpPr>
          <p:spPr>
            <a:xfrm>
              <a:off x="2506767" y="6007400"/>
              <a:ext cx="26112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white"/>
                  </a:solidFill>
                  <a:cs typeface="Segoe UI" pitchFamily="34" charset="0"/>
                </a:rPr>
                <a:t>Focus on member support 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1781DCA-4AB9-ADA1-B429-A9CE545C9382}"/>
              </a:ext>
            </a:extLst>
          </p:cNvPr>
          <p:cNvSpPr txBox="1"/>
          <p:nvPr/>
        </p:nvSpPr>
        <p:spPr>
          <a:xfrm>
            <a:off x="658640" y="1820040"/>
            <a:ext cx="378255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Managing enquiries from groups of healthcare professionals is currently manual and time-consuming.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Delays in responding to these enquiries may result in missed business opportunities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prstClr val="black"/>
                </a:solidFill>
              </a:rPr>
              <a:t>Lack of transparency in the enquiry process</a:t>
            </a:r>
          </a:p>
          <a:p>
            <a:pPr marL="174625" lvl="0" indent="-174625"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C327309-71B7-261C-7603-6EB67C6BC941}"/>
              </a:ext>
            </a:extLst>
          </p:cNvPr>
          <p:cNvSpPr txBox="1"/>
          <p:nvPr/>
        </p:nvSpPr>
        <p:spPr>
          <a:xfrm>
            <a:off x="4829702" y="1764444"/>
            <a:ext cx="3832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Changepond implemented of a Group Enquiry Scheme via a dedicated online portal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Accessibility through integration with the MDU and DDU's current webpage</a:t>
            </a:r>
          </a:p>
          <a:p>
            <a:pPr marL="177800" lvl="2" indent="-177800">
              <a:spcBef>
                <a:spcPts val="600"/>
              </a:spcBef>
              <a:buClr>
                <a:srgbClr val="6EA92D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solidFill>
                  <a:srgbClr val="E7E6E6">
                    <a:lumMod val="10000"/>
                  </a:srgbClr>
                </a:solidFill>
                <a:ea typeface="Segoe UI" pitchFamily="34" charset="0"/>
                <a:cs typeface="Segoe UI" pitchFamily="34" charset="0"/>
              </a:rPr>
              <a:t>Integration with the organization's inquiry management system for timely tracking of the status of inquiries and quick response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77FABCD1-ADD8-61D6-9E0E-87852F5A87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8493" y="2619133"/>
            <a:ext cx="1069398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1408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hangepond2024">
  <a:themeElements>
    <a:clrScheme name="Changepon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86C"/>
      </a:accent1>
      <a:accent2>
        <a:srgbClr val="DC2543"/>
      </a:accent2>
      <a:accent3>
        <a:srgbClr val="284651"/>
      </a:accent3>
      <a:accent4>
        <a:srgbClr val="EFB730"/>
      </a:accent4>
      <a:accent5>
        <a:srgbClr val="4472C4"/>
      </a:accent5>
      <a:accent6>
        <a:srgbClr val="87C488"/>
      </a:accent6>
      <a:hlink>
        <a:srgbClr val="00386C"/>
      </a:hlink>
      <a:folHlink>
        <a:srgbClr val="E5A46E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ngepond2024" id="{02907759-0176-4148-917A-DC33A84684A6}" vid="{6FCEB387-1AE2-4722-9314-9B4DE4BDF9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43761</TotalTime>
  <Words>785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</vt:lpstr>
      <vt:lpstr>Wingdings</vt:lpstr>
      <vt:lpstr>Changepond2024</vt:lpstr>
      <vt:lpstr>think-cell Slide</vt:lpstr>
      <vt:lpstr>MDU Consolidated Casestudy</vt:lpstr>
      <vt:lpstr>PowerPoint Presentation</vt:lpstr>
      <vt:lpstr>Screenshots</vt:lpstr>
      <vt:lpstr>PowerPoint Presentation</vt:lpstr>
      <vt:lpstr>Screenshots</vt:lpstr>
      <vt:lpstr>Screenshots</vt:lpstr>
      <vt:lpstr>PowerPoint Presentation</vt:lpstr>
      <vt:lpstr>Screenshots</vt:lpstr>
      <vt:lpstr>PowerPoint Presentation</vt:lpstr>
      <vt:lpstr>Screenshots</vt:lpstr>
      <vt:lpstr>PowerPoint Presentation</vt:lpstr>
      <vt:lpstr>Screenshots</vt:lpstr>
      <vt:lpstr>PowerPoint Presentation</vt:lpstr>
      <vt:lpstr>Screenshots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Murugappan Palaniappan</dc:creator>
  <cp:lastModifiedBy>Natarajan Rajendiran</cp:lastModifiedBy>
  <cp:revision>187</cp:revision>
  <dcterms:created xsi:type="dcterms:W3CDTF">2024-05-16T09:59:22Z</dcterms:created>
  <dcterms:modified xsi:type="dcterms:W3CDTF">2024-06-27T08:49:18Z</dcterms:modified>
</cp:coreProperties>
</file>